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65" r:id="rId4"/>
    <p:sldId id="274" r:id="rId5"/>
    <p:sldId id="270" r:id="rId7"/>
    <p:sldId id="315" r:id="rId8"/>
    <p:sldId id="303" r:id="rId9"/>
    <p:sldId id="295" r:id="rId10"/>
    <p:sldId id="288" r:id="rId11"/>
    <p:sldId id="282" r:id="rId12"/>
    <p:sldId id="304" r:id="rId13"/>
    <p:sldId id="281" r:id="rId14"/>
    <p:sldId id="285" r:id="rId15"/>
    <p:sldId id="287" r:id="rId16"/>
    <p:sldId id="286" r:id="rId17"/>
    <p:sldId id="316" r:id="rId18"/>
    <p:sldId id="273" r:id="rId19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2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06"/>
        <p:guide pos="283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606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9" Type="http://schemas.openxmlformats.org/officeDocument/2006/relationships/tags" Target="../tags/tag285.xml"/><Relationship Id="rId28" Type="http://schemas.openxmlformats.org/officeDocument/2006/relationships/tags" Target="../tags/tag284.xml"/><Relationship Id="rId27" Type="http://schemas.openxmlformats.org/officeDocument/2006/relationships/tags" Target="../tags/tag283.xml"/><Relationship Id="rId26" Type="http://schemas.openxmlformats.org/officeDocument/2006/relationships/tags" Target="../tags/tag282.xml"/><Relationship Id="rId25" Type="http://schemas.openxmlformats.org/officeDocument/2006/relationships/tags" Target="../tags/tag281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7" Type="http://schemas.openxmlformats.org/officeDocument/2006/relationships/tags" Target="../tags/tag321.xml"/><Relationship Id="rId26" Type="http://schemas.openxmlformats.org/officeDocument/2006/relationships/tags" Target="../tags/tag320.xml"/><Relationship Id="rId25" Type="http://schemas.openxmlformats.org/officeDocument/2006/relationships/tags" Target="../tags/tag319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6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5" Type="http://schemas.openxmlformats.org/officeDocument/2006/relationships/tags" Target="../tags/tag369.xml"/><Relationship Id="rId24" Type="http://schemas.openxmlformats.org/officeDocument/2006/relationships/tags" Target="../tags/tag368.xml"/><Relationship Id="rId23" Type="http://schemas.openxmlformats.org/officeDocument/2006/relationships/tags" Target="../tags/tag367.xml"/><Relationship Id="rId22" Type="http://schemas.openxmlformats.org/officeDocument/2006/relationships/tags" Target="../tags/tag366.xml"/><Relationship Id="rId21" Type="http://schemas.openxmlformats.org/officeDocument/2006/relationships/tags" Target="../tags/tag365.xml"/><Relationship Id="rId20" Type="http://schemas.openxmlformats.org/officeDocument/2006/relationships/tags" Target="../tags/tag364.xml"/><Relationship Id="rId2" Type="http://schemas.openxmlformats.org/officeDocument/2006/relationships/tags" Target="../tags/tag346.xml"/><Relationship Id="rId19" Type="http://schemas.openxmlformats.org/officeDocument/2006/relationships/tags" Target="../tags/tag363.xml"/><Relationship Id="rId18" Type="http://schemas.openxmlformats.org/officeDocument/2006/relationships/tags" Target="../tags/tag362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tags" Target="../tags/tag39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7" Type="http://schemas.openxmlformats.org/officeDocument/2006/relationships/tags" Target="../tags/tag430.xml"/><Relationship Id="rId26" Type="http://schemas.openxmlformats.org/officeDocument/2006/relationships/tags" Target="../tags/tag429.xml"/><Relationship Id="rId25" Type="http://schemas.openxmlformats.org/officeDocument/2006/relationships/tags" Target="../tags/tag428.xml"/><Relationship Id="rId24" Type="http://schemas.openxmlformats.org/officeDocument/2006/relationships/tags" Target="../tags/tag427.xml"/><Relationship Id="rId23" Type="http://schemas.openxmlformats.org/officeDocument/2006/relationships/tags" Target="../tags/tag426.xml"/><Relationship Id="rId22" Type="http://schemas.openxmlformats.org/officeDocument/2006/relationships/tags" Target="../tags/tag425.xml"/><Relationship Id="rId21" Type="http://schemas.openxmlformats.org/officeDocument/2006/relationships/tags" Target="../tags/tag424.xml"/><Relationship Id="rId20" Type="http://schemas.openxmlformats.org/officeDocument/2006/relationships/tags" Target="../tags/tag423.xml"/><Relationship Id="rId2" Type="http://schemas.openxmlformats.org/officeDocument/2006/relationships/tags" Target="../tags/tag405.xml"/><Relationship Id="rId19" Type="http://schemas.openxmlformats.org/officeDocument/2006/relationships/tags" Target="../tags/tag422.xml"/><Relationship Id="rId18" Type="http://schemas.openxmlformats.org/officeDocument/2006/relationships/tags" Target="../tags/tag421.xml"/><Relationship Id="rId17" Type="http://schemas.openxmlformats.org/officeDocument/2006/relationships/tags" Target="../tags/tag420.xml"/><Relationship Id="rId16" Type="http://schemas.openxmlformats.org/officeDocument/2006/relationships/tags" Target="../tags/tag419.xml"/><Relationship Id="rId15" Type="http://schemas.openxmlformats.org/officeDocument/2006/relationships/tags" Target="../tags/tag418.xml"/><Relationship Id="rId14" Type="http://schemas.openxmlformats.org/officeDocument/2006/relationships/tags" Target="../tags/tag417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508.xml"/><Relationship Id="rId8" Type="http://schemas.openxmlformats.org/officeDocument/2006/relationships/tags" Target="../tags/tag507.xml"/><Relationship Id="rId7" Type="http://schemas.openxmlformats.org/officeDocument/2006/relationships/tags" Target="../tags/tag506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89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287536" y="0"/>
            <a:ext cx="8145660" cy="6868160"/>
            <a:chOff x="383382" y="0"/>
            <a:chExt cx="10860880" cy="6868160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11" name="任意多边形: 形状 1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12" name="直接连接符 11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44" name="直接连接符 43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52" name="直接连接符 51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51710" y="3001644"/>
            <a:ext cx="4640580" cy="801053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2251710" y="4168896"/>
            <a:ext cx="4640582" cy="296397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2762250" y="3997347"/>
            <a:ext cx="36052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2700410" y="4687919"/>
            <a:ext cx="1517364" cy="2469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4924675" y="4687919"/>
            <a:ext cx="1517364" cy="246908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19600" y="304200"/>
            <a:ext cx="8704800" cy="6249600"/>
            <a:chOff x="292800" y="304200"/>
            <a:chExt cx="11606400" cy="6249600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 userDrawn="1">
            <p:custDataLst>
              <p:tags r:id="rId2"/>
            </p:custDataLst>
          </p:nvPr>
        </p:nvCxnSpPr>
        <p:spPr>
          <a:xfrm>
            <a:off x="4153900" y="4074977"/>
            <a:ext cx="836201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287536" y="0"/>
            <a:ext cx="8145660" cy="6868160"/>
            <a:chOff x="383382" y="0"/>
            <a:chExt cx="10860880" cy="686816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任意多边形: 形状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1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>
                <p:custDataLst>
                  <p:tags r:id="rId19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>
                <p:custDataLst>
                  <p:tags r:id="rId22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6"/>
            </p:custDataLst>
          </p:nvPr>
        </p:nvSpPr>
        <p:spPr>
          <a:xfrm>
            <a:off x="2111680" y="3069934"/>
            <a:ext cx="4920615" cy="761048"/>
          </a:xfrm>
        </p:spPr>
        <p:txBody>
          <a:bodyPr vert="horz" lIns="90170" tIns="46990" rIns="90170" bIns="4699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2111680" y="4333397"/>
            <a:ext cx="4920615" cy="602623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6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 userDrawn="1">
            <p:custDataLst>
              <p:tags r:id="rId3"/>
            </p:custDataLst>
          </p:nvPr>
        </p:nvGrpSpPr>
        <p:grpSpPr>
          <a:xfrm rot="0">
            <a:off x="8555355" y="489823"/>
            <a:ext cx="284321" cy="233839"/>
            <a:chOff x="383382" y="4958557"/>
            <a:chExt cx="521493" cy="428627"/>
          </a:xfrm>
        </p:grpSpPr>
        <p:cxnSp>
          <p:nvCxnSpPr>
            <p:cNvPr id="24" name="直接连接符 2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0800000">
            <a:off x="298609" y="5937647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26" name="直接连接符 2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 userDrawn="1">
            <p:custDataLst>
              <p:tags r:id="rId7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30" name="组合 29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32" name="直接连接符 31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: 形状 30"/>
          <p:cNvSpPr/>
          <p:nvPr userDrawn="1">
            <p:custDataLst>
              <p:tags r:id="rId7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2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3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3" name="组合 22"/>
          <p:cNvGrpSpPr/>
          <p:nvPr userDrawn="1">
            <p:custDataLst>
              <p:tags r:id="rId1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25" name="直接连接符 24"/>
            <p:cNvCxnSpPr/>
            <p:nvPr userDrawn="1">
              <p:custDataLst>
                <p:tags r:id="rId1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1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1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 userDrawn="1">
            <p:custDataLst>
              <p:tags r:id="rId1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 userDrawn="1">
            <p:custDataLst>
              <p:tags r:id="rId2"/>
            </p:custDataLst>
          </p:nvPr>
        </p:nvSpPr>
        <p:spPr>
          <a:xfrm>
            <a:off x="4853940" y="0"/>
            <a:ext cx="3373755" cy="219265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任意多边形: 形状 63"/>
          <p:cNvSpPr/>
          <p:nvPr userDrawn="1">
            <p:custDataLst>
              <p:tags r:id="rId3"/>
            </p:custDataLst>
          </p:nvPr>
        </p:nvSpPr>
        <p:spPr>
          <a:xfrm>
            <a:off x="1099185" y="5164455"/>
            <a:ext cx="2669381" cy="1693545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287537" y="857250"/>
            <a:ext cx="8145660" cy="5151120"/>
            <a:chOff x="383382" y="0"/>
            <a:chExt cx="10860880" cy="6868160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11" name="任意多边形: 形状 1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12" name="直接连接符 11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44" name="直接连接符 43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52" name="直接连接符 51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51710" y="3008351"/>
            <a:ext cx="4640580" cy="801053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2251710" y="3946873"/>
            <a:ext cx="4640582" cy="296397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2762250" y="3855260"/>
            <a:ext cx="36052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2700410" y="4342326"/>
            <a:ext cx="1517364" cy="2469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4924675" y="4342326"/>
            <a:ext cx="1517364" cy="246908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8214" y="443230"/>
            <a:ext cx="8755856" cy="6414770"/>
            <a:chOff x="157618" y="443230"/>
            <a:chExt cx="11674475" cy="6414770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10" name="直接连接符 9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8214" y="1189673"/>
            <a:ext cx="8755856" cy="4811078"/>
            <a:chOff x="157618" y="443230"/>
            <a:chExt cx="11674475" cy="6414770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10" name="直接连接符 9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502412" y="157163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87537" y="857250"/>
            <a:ext cx="8145660" cy="5151120"/>
            <a:chOff x="383382" y="0"/>
            <a:chExt cx="10860880" cy="686816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1" name="任意多边形: 形状 3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8" name="直接连接符 27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5" name="直接连接符 24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2" name="直接连接符 21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19" name="直接连接符 18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6" name="直接连接符 15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5"/>
            </p:custDataLst>
          </p:nvPr>
        </p:nvSpPr>
        <p:spPr>
          <a:xfrm>
            <a:off x="2251710" y="3087529"/>
            <a:ext cx="4640580" cy="73914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2251710" y="4015740"/>
            <a:ext cx="4640580" cy="603885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4153900" y="3913483"/>
            <a:ext cx="836201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8214" y="1189673"/>
            <a:ext cx="8755856" cy="4811078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4679158" y="1571631"/>
            <a:ext cx="3962432" cy="4041680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8214" y="1189673"/>
            <a:ext cx="8755856" cy="4811078"/>
            <a:chOff x="157618" y="443230"/>
            <a:chExt cx="11674475" cy="641477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任意多边形: 形状 2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02448" y="1571631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502444" y="1912144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4676813" y="1571631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4676813" y="1912144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87537" y="857250"/>
            <a:ext cx="8145660" cy="5151120"/>
            <a:chOff x="383382" y="0"/>
            <a:chExt cx="10860880" cy="6868160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42" name="任意多边形: 形状 4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3" name="任意多边形: 形状 4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5" name="矩形 4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39" name="直接连接符 38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36" name="直接连接符 35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30" name="直接连接符 29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27" name="直接连接符 26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8214" y="1189673"/>
            <a:ext cx="8755856" cy="4811078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48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4679194" y="157163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219600" y="1085400"/>
            <a:ext cx="8704800" cy="4687200"/>
            <a:chOff x="292800" y="304200"/>
            <a:chExt cx="11606400" cy="6249600"/>
          </a:xfrm>
        </p:grpSpPr>
        <p:sp>
          <p:nvSpPr>
            <p:cNvPr id="34" name="矩形 3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37" name="直接连接符 36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任意多边形: 形状 3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157163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157162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19600" y="1085400"/>
            <a:ext cx="8704800" cy="4687200"/>
            <a:chOff x="292800" y="304200"/>
            <a:chExt cx="11606400" cy="6249600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1571631"/>
            <a:ext cx="8139178" cy="404168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 userDrawn="1">
            <p:custDataLst>
              <p:tags r:id="rId2"/>
            </p:custDataLst>
          </p:nvPr>
        </p:nvCxnSpPr>
        <p:spPr>
          <a:xfrm>
            <a:off x="4153900" y="3913483"/>
            <a:ext cx="836201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287537" y="857250"/>
            <a:ext cx="8145660" cy="5151120"/>
            <a:chOff x="383382" y="0"/>
            <a:chExt cx="10860880" cy="686816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任意多边形: 形状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1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>
                <p:custDataLst>
                  <p:tags r:id="rId19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>
                <p:custDataLst>
                  <p:tags r:id="rId22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6"/>
            </p:custDataLst>
          </p:nvPr>
        </p:nvSpPr>
        <p:spPr>
          <a:xfrm>
            <a:off x="2111680" y="3064570"/>
            <a:ext cx="4920615" cy="761048"/>
          </a:xfrm>
        </p:spPr>
        <p:txBody>
          <a:bodyPr vert="horz" lIns="90170" tIns="46990" rIns="90170" bIns="4699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2111680" y="4031970"/>
            <a:ext cx="4920615" cy="602623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87536" y="0"/>
            <a:ext cx="8145660" cy="6868160"/>
            <a:chOff x="383382" y="0"/>
            <a:chExt cx="10860880" cy="686816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1" name="任意多边形: 形状 3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8" name="直接连接符 27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5" name="直接连接符 24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2" name="直接连接符 21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19" name="直接连接符 18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6" name="直接连接符 15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5"/>
            </p:custDataLst>
          </p:nvPr>
        </p:nvSpPr>
        <p:spPr>
          <a:xfrm>
            <a:off x="2251710" y="3096895"/>
            <a:ext cx="4640580" cy="73914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33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2251710" y="4311968"/>
            <a:ext cx="4640580" cy="603885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5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 userDrawn="1">
            <p:custDataLst>
              <p:tags r:id="rId27"/>
            </p:custDataLst>
          </p:nvPr>
        </p:nvCxnSpPr>
        <p:spPr>
          <a:xfrm>
            <a:off x="4153900" y="4074977"/>
            <a:ext cx="836201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rot="0">
            <a:off x="8482965" y="1189673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6"/>
            </p:custDataLst>
          </p:nvPr>
        </p:nvSpPr>
        <p:spPr>
          <a:xfrm rot="10800000">
            <a:off x="118110" y="5472589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551" y="1085374"/>
            <a:ext cx="8704898" cy="4687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 userDrawn="1">
            <p:custDataLst>
              <p:tags r:id="rId3"/>
            </p:custDataLst>
          </p:nvPr>
        </p:nvGrpSpPr>
        <p:grpSpPr>
          <a:xfrm rot="0">
            <a:off x="8555355" y="1195388"/>
            <a:ext cx="284321" cy="233839"/>
            <a:chOff x="383382" y="4958557"/>
            <a:chExt cx="521493" cy="428627"/>
          </a:xfrm>
        </p:grpSpPr>
        <p:cxnSp>
          <p:nvCxnSpPr>
            <p:cNvPr id="24" name="直接连接符 2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 userDrawn="1">
            <p:custDataLst>
              <p:tags r:id="rId7"/>
            </p:custDataLst>
          </p:nvPr>
        </p:nvSpPr>
        <p:spPr>
          <a:xfrm rot="10800000">
            <a:off x="298609" y="5244465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961200" y="1794150"/>
            <a:ext cx="7219800" cy="5427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960835" y="2479950"/>
            <a:ext cx="7219950" cy="2583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1189673"/>
            <a:ext cx="391001" cy="321469"/>
            <a:chOff x="383382" y="4958557"/>
            <a:chExt cx="521493" cy="428627"/>
          </a:xfrm>
        </p:grpSpPr>
        <p:cxnSp>
          <p:nvCxnSpPr>
            <p:cNvPr id="26" name="直接连接符 2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 userDrawn="1">
            <p:custDataLst>
              <p:tags r:id="rId7"/>
            </p:custDataLst>
          </p:nvPr>
        </p:nvSpPr>
        <p:spPr>
          <a:xfrm rot="10800000">
            <a:off x="118110" y="5472589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437400" y="1435050"/>
            <a:ext cx="2970000" cy="6615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440100" y="2180250"/>
            <a:ext cx="2967300" cy="3069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3825900" y="1434704"/>
            <a:ext cx="4860000" cy="381595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1189673"/>
            <a:ext cx="391001" cy="321469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rot="10800000">
            <a:off x="118110" y="5472589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59000" y="1443150"/>
            <a:ext cx="8232300" cy="4698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459000" y="2101950"/>
            <a:ext cx="8231981" cy="621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4629151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30" name="组合 29"/>
          <p:cNvGrpSpPr/>
          <p:nvPr userDrawn="1">
            <p:custDataLst>
              <p:tags r:id="rId3"/>
            </p:custDataLst>
          </p:nvPr>
        </p:nvGrpSpPr>
        <p:grpSpPr>
          <a:xfrm rot="0">
            <a:off x="8482965" y="1189673"/>
            <a:ext cx="391001" cy="321469"/>
            <a:chOff x="383382" y="4958557"/>
            <a:chExt cx="521493" cy="428627"/>
          </a:xfrm>
        </p:grpSpPr>
        <p:cxnSp>
          <p:nvCxnSpPr>
            <p:cNvPr id="32" name="直接连接符 31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: 形状 30"/>
          <p:cNvSpPr/>
          <p:nvPr userDrawn="1">
            <p:custDataLst>
              <p:tags r:id="rId7"/>
            </p:custDataLst>
          </p:nvPr>
        </p:nvSpPr>
        <p:spPr>
          <a:xfrm rot="10800000">
            <a:off x="118110" y="5472589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>
          <a:xfrm>
            <a:off x="453600" y="1359450"/>
            <a:ext cx="8232300" cy="4239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2"/>
            </p:custDataLst>
          </p:nvPr>
        </p:nvSpPr>
        <p:spPr>
          <a:xfrm>
            <a:off x="453628" y="2118150"/>
            <a:ext cx="8243100" cy="2408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3"/>
            </p:custDataLst>
          </p:nvPr>
        </p:nvSpPr>
        <p:spPr>
          <a:xfrm>
            <a:off x="445500" y="4742550"/>
            <a:ext cx="8251200" cy="7587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434700" y="1035450"/>
            <a:ext cx="8278200" cy="331473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434700" y="2104650"/>
            <a:ext cx="4006800" cy="217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4681800" y="2104650"/>
            <a:ext cx="4025700" cy="217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429300" y="4469850"/>
            <a:ext cx="4006800" cy="585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4689900" y="4467150"/>
            <a:ext cx="4025700" cy="5859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3" name="组合 22"/>
          <p:cNvGrpSpPr/>
          <p:nvPr userDrawn="1">
            <p:custDataLst>
              <p:tags r:id="rId11"/>
            </p:custDataLst>
          </p:nvPr>
        </p:nvGrpSpPr>
        <p:grpSpPr>
          <a:xfrm rot="0">
            <a:off x="8482965" y="1189673"/>
            <a:ext cx="391001" cy="321469"/>
            <a:chOff x="383382" y="4958557"/>
            <a:chExt cx="521493" cy="428627"/>
          </a:xfrm>
        </p:grpSpPr>
        <p:cxnSp>
          <p:nvCxnSpPr>
            <p:cNvPr id="25" name="直接连接符 24"/>
            <p:cNvCxnSpPr/>
            <p:nvPr userDrawn="1">
              <p:custDataLst>
                <p:tags r:id="rId1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1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1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 userDrawn="1">
            <p:custDataLst>
              <p:tags r:id="rId15"/>
            </p:custDataLst>
          </p:nvPr>
        </p:nvSpPr>
        <p:spPr>
          <a:xfrm rot="10800000">
            <a:off x="118110" y="5472589"/>
            <a:ext cx="1082993" cy="52816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 userDrawn="1">
            <p:custDataLst>
              <p:tags r:id="rId2"/>
            </p:custDataLst>
          </p:nvPr>
        </p:nvSpPr>
        <p:spPr>
          <a:xfrm>
            <a:off x="4853940" y="857250"/>
            <a:ext cx="3373755" cy="1644491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任意多边形: 形状 63"/>
          <p:cNvSpPr/>
          <p:nvPr userDrawn="1">
            <p:custDataLst>
              <p:tags r:id="rId3"/>
            </p:custDataLst>
          </p:nvPr>
        </p:nvSpPr>
        <p:spPr>
          <a:xfrm>
            <a:off x="1099185" y="4730591"/>
            <a:ext cx="2669381" cy="1270159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142100" y="1861650"/>
            <a:ext cx="6858000" cy="17901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141810" y="3754350"/>
            <a:ext cx="6858000" cy="1242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8214" y="443230"/>
            <a:ext cx="8755856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8214" y="443230"/>
            <a:ext cx="8755856" cy="6414770"/>
            <a:chOff x="157618" y="443230"/>
            <a:chExt cx="11674475" cy="641477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任意多边形: 形状 2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287536" y="0"/>
            <a:ext cx="8145660" cy="6868160"/>
            <a:chOff x="383382" y="0"/>
            <a:chExt cx="10860880" cy="6868160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42" name="任意多边形: 形状 4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3" name="任意多边形: 形状 4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5" name="矩形 4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39" name="直接连接符 38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36" name="直接连接符 35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30" name="直接连接符 29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27" name="直接连接符 26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8214" y="443230"/>
            <a:ext cx="8755856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219600" y="304200"/>
            <a:ext cx="8704800" cy="6249600"/>
            <a:chOff x="292800" y="304200"/>
            <a:chExt cx="11606400" cy="6249600"/>
          </a:xfrm>
        </p:grpSpPr>
        <p:sp>
          <p:nvSpPr>
            <p:cNvPr id="34" name="矩形 3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37" name="直接连接符 36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任意多边形: 形状 3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57.xml"/><Relationship Id="rId23" Type="http://schemas.openxmlformats.org/officeDocument/2006/relationships/tags" Target="../tags/tag256.xml"/><Relationship Id="rId22" Type="http://schemas.openxmlformats.org/officeDocument/2006/relationships/tags" Target="../tags/tag255.xml"/><Relationship Id="rId21" Type="http://schemas.openxmlformats.org/officeDocument/2006/relationships/tags" Target="../tags/tag254.xml"/><Relationship Id="rId20" Type="http://schemas.openxmlformats.org/officeDocument/2006/relationships/tags" Target="../tags/tag25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5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514.xml"/><Relationship Id="rId23" Type="http://schemas.openxmlformats.org/officeDocument/2006/relationships/tags" Target="../tags/tag513.xml"/><Relationship Id="rId22" Type="http://schemas.openxmlformats.org/officeDocument/2006/relationships/tags" Target="../tags/tag512.xml"/><Relationship Id="rId21" Type="http://schemas.openxmlformats.org/officeDocument/2006/relationships/tags" Target="../tags/tag511.xml"/><Relationship Id="rId20" Type="http://schemas.openxmlformats.org/officeDocument/2006/relationships/tags" Target="../tags/tag510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509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77.xml"/><Relationship Id="rId6" Type="http://schemas.openxmlformats.org/officeDocument/2006/relationships/image" Target="../media/image6.jpeg"/><Relationship Id="rId5" Type="http://schemas.openxmlformats.org/officeDocument/2006/relationships/tags" Target="../tags/tag576.xml"/><Relationship Id="rId4" Type="http://schemas.openxmlformats.org/officeDocument/2006/relationships/tags" Target="../tags/tag575.xml"/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tags" Target="../tags/tag5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84.xml"/><Relationship Id="rId8" Type="http://schemas.openxmlformats.org/officeDocument/2006/relationships/image" Target="../media/image8.png"/><Relationship Id="rId7" Type="http://schemas.openxmlformats.org/officeDocument/2006/relationships/tags" Target="../tags/tag583.xml"/><Relationship Id="rId6" Type="http://schemas.openxmlformats.org/officeDocument/2006/relationships/image" Target="../media/image7.png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7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589.xml"/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90.xml"/><Relationship Id="rId1" Type="http://schemas.openxmlformats.org/officeDocument/2006/relationships/tags" Target="../tags/tag58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96.xml"/><Relationship Id="rId6" Type="http://schemas.openxmlformats.org/officeDocument/2006/relationships/image" Target="../media/image13.jpeg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" Type="http://schemas.openxmlformats.org/officeDocument/2006/relationships/tags" Target="../tags/tag59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02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9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05.xml"/><Relationship Id="rId2" Type="http://schemas.openxmlformats.org/officeDocument/2006/relationships/tags" Target="../tags/tag604.xml"/><Relationship Id="rId1" Type="http://schemas.openxmlformats.org/officeDocument/2006/relationships/tags" Target="../tags/tag60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52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36.xml"/><Relationship Id="rId7" Type="http://schemas.openxmlformats.org/officeDocument/2006/relationships/tags" Target="../tags/tag535.x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tags" Target="../tags/tag52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42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tags" Target="../tags/tag541.xml"/><Relationship Id="rId4" Type="http://schemas.openxmlformats.org/officeDocument/2006/relationships/tags" Target="../tags/tag540.xml"/><Relationship Id="rId3" Type="http://schemas.openxmlformats.org/officeDocument/2006/relationships/tags" Target="../tags/tag539.xml"/><Relationship Id="rId2" Type="http://schemas.openxmlformats.org/officeDocument/2006/relationships/tags" Target="../tags/tag538.xml"/><Relationship Id="rId1" Type="http://schemas.openxmlformats.org/officeDocument/2006/relationships/tags" Target="../tags/tag53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tags" Target="../tags/tag54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65.xml"/><Relationship Id="rId7" Type="http://schemas.openxmlformats.org/officeDocument/2006/relationships/image" Target="../media/image5.jpe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tags" Target="../tags/tag564.xml"/><Relationship Id="rId3" Type="http://schemas.openxmlformats.org/officeDocument/2006/relationships/tags" Target="../tags/tag563.xml"/><Relationship Id="rId2" Type="http://schemas.openxmlformats.org/officeDocument/2006/relationships/tags" Target="../tags/tag562.xml"/><Relationship Id="rId1" Type="http://schemas.openxmlformats.org/officeDocument/2006/relationships/tags" Target="../tags/tag56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tags" Target="../tags/tag5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51710" y="3001644"/>
            <a:ext cx="4640580" cy="801053"/>
          </a:xfrm>
        </p:spPr>
        <p:txBody>
          <a:bodyPr>
            <a:normAutofit/>
          </a:bodyPr>
          <a:p>
            <a:r>
              <a:rPr lang="zh-CN" altLang="en-US" sz="2665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第九小组</a:t>
            </a:r>
            <a:endParaRPr lang="zh-CN" altLang="en-US" sz="2665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195830" y="4293235"/>
            <a:ext cx="2565400" cy="650875"/>
          </a:xfrm>
        </p:spPr>
        <p:txBody>
          <a:bodyPr>
            <a:noAutofit/>
          </a:bodyPr>
          <a:p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</a:rPr>
              <a:t>小组成员：魏唯、周泽臣、傅嘉浠、廉琦、仇誉翔、刘传哲、陈彬镔、尹杰、冷远兴、林海华。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859741" y="4454363"/>
            <a:ext cx="2023152" cy="3292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indent="0" algn="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5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207135" algn="l"/>
              </a:tabLst>
              <a:defRPr sz="105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5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5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5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</a:rPr>
              <a:t>2025</a:t>
            </a: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</a:rPr>
              <a:t>年</a:t>
            </a:r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</a:rPr>
              <a:t>月</a:t>
            </a:r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</a:rPr>
              <a:t>日</a:t>
            </a:r>
            <a:endParaRPr lang="zh-CN" altLang="en-US" sz="18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74800" y="1379220"/>
            <a:ext cx="6229985" cy="18053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500" dirty="0">
                <a:solidFill>
                  <a:srgbClr val="7030A0"/>
                </a:solidFill>
              </a:rPr>
              <a:t>校内二手交易平台</a:t>
            </a:r>
            <a:r>
              <a:rPr lang="en-US" altLang="zh-CN" sz="4500" dirty="0">
                <a:solidFill>
                  <a:srgbClr val="7030A0"/>
                </a:solidFill>
              </a:rPr>
              <a:t>——</a:t>
            </a:r>
            <a:r>
              <a:rPr lang="zh-CN" altLang="en-US" sz="4500" dirty="0">
                <a:solidFill>
                  <a:srgbClr val="7030A0"/>
                </a:solidFill>
              </a:rPr>
              <a:t>汕</a:t>
            </a:r>
            <a:r>
              <a:rPr lang="zh-CN" altLang="en-US" sz="4500" dirty="0">
                <a:solidFill>
                  <a:srgbClr val="7030A0"/>
                </a:solidFill>
              </a:rPr>
              <a:t>购</a:t>
            </a:r>
            <a:endParaRPr lang="zh-CN" altLang="en-US" sz="4500" dirty="0">
              <a:solidFill>
                <a:srgbClr val="7030A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69ad56499df496c6f09489e39399c5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30" y="880745"/>
            <a:ext cx="6830695" cy="5123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43980" y="1628775"/>
            <a:ext cx="2394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第一次</a:t>
            </a:r>
            <a:r>
              <a:rPr lang="zh-CN" altLang="en-US" sz="3200"/>
              <a:t>会议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6583680" y="2493010"/>
            <a:ext cx="2290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意义：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、完成了用例图的</a:t>
            </a:r>
            <a:r>
              <a:rPr lang="zh-CN" altLang="en-US"/>
              <a:t>绘画。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、对项目的结构规划有了进一步的</a:t>
            </a:r>
            <a:r>
              <a:rPr lang="zh-CN" altLang="en-US"/>
              <a:t>了解。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43980" y="1628775"/>
            <a:ext cx="2394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第二次</a:t>
            </a:r>
            <a:r>
              <a:rPr lang="zh-CN" altLang="en-US" sz="3200"/>
              <a:t>会议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6516370" y="2780665"/>
            <a:ext cx="2290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意义：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、完成了</a:t>
            </a:r>
            <a:r>
              <a:rPr lang="zh-CN" altLang="en-US"/>
              <a:t>类图的</a:t>
            </a:r>
            <a:r>
              <a:rPr lang="zh-CN" altLang="en-US"/>
              <a:t>绘画。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、完成了初步</a:t>
            </a:r>
            <a:r>
              <a:rPr lang="zh-CN" altLang="en-US"/>
              <a:t>的任务分工</a:t>
            </a:r>
            <a:r>
              <a:rPr lang="zh-CN" altLang="en-US"/>
              <a:t>工作。</a:t>
            </a:r>
            <a:endParaRPr lang="zh-CN" altLang="en-US"/>
          </a:p>
        </p:txBody>
      </p:sp>
      <p:pic>
        <p:nvPicPr>
          <p:cNvPr id="5" name="图片 4" descr="55172c980c8987a09a086495d70ed4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15" y="332740"/>
            <a:ext cx="6019800" cy="2686050"/>
          </a:xfrm>
          <a:prstGeom prst="rect">
            <a:avLst/>
          </a:prstGeom>
        </p:spPr>
      </p:pic>
      <p:pic>
        <p:nvPicPr>
          <p:cNvPr id="413067354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0" y="3213100"/>
            <a:ext cx="4387215" cy="33674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af2841fb70bb529a1b596ee7c791d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" y="635"/>
            <a:ext cx="5365750" cy="3172460"/>
          </a:xfrm>
          <a:prstGeom prst="rect">
            <a:avLst/>
          </a:prstGeom>
        </p:spPr>
      </p:pic>
      <p:pic>
        <p:nvPicPr>
          <p:cNvPr id="4" name="图片 3" descr="56c06faec145967115b3c3b1e2ac8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510" y="1988820"/>
            <a:ext cx="4372610" cy="4098925"/>
          </a:xfrm>
          <a:prstGeom prst="rect">
            <a:avLst/>
          </a:prstGeom>
        </p:spPr>
      </p:pic>
      <p:pic>
        <p:nvPicPr>
          <p:cNvPr id="5" name="图片 4" descr="5f1c7f2296c95b3f0d7c579955ed3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510" y="4077335"/>
            <a:ext cx="4062095" cy="2848610"/>
          </a:xfrm>
          <a:prstGeom prst="rect">
            <a:avLst/>
          </a:prstGeom>
        </p:spPr>
      </p:pic>
      <p:pic>
        <p:nvPicPr>
          <p:cNvPr id="7" name="图片 6" descr="a34472e19c70946a796851e33360c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" y="3357245"/>
            <a:ext cx="4979035" cy="2759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12180" y="1052830"/>
            <a:ext cx="2775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两次会议的成果</a:t>
            </a:r>
            <a:endParaRPr lang="zh-CN" altLang="en-US" sz="2800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9540" y="1628775"/>
            <a:ext cx="2394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第三次</a:t>
            </a:r>
            <a:r>
              <a:rPr lang="zh-CN" altLang="en-US" sz="3200"/>
              <a:t>会议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6583680" y="2493010"/>
            <a:ext cx="2290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意义：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、对已完成部分进行</a:t>
            </a:r>
            <a:r>
              <a:rPr lang="zh-CN" altLang="en-US"/>
              <a:t>优化。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、实现前后两端的</a:t>
            </a:r>
            <a:r>
              <a:rPr lang="zh-CN" altLang="en-US"/>
              <a:t>对接。</a:t>
            </a:r>
            <a:endParaRPr lang="zh-CN" altLang="en-US"/>
          </a:p>
        </p:txBody>
      </p:sp>
      <p:pic>
        <p:nvPicPr>
          <p:cNvPr id="5" name="图片 4" descr="153dcf8bc9e4e3dd79cd914ce4aad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" y="0"/>
            <a:ext cx="5143500" cy="6858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360" y="620395"/>
            <a:ext cx="3293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Github</a:t>
            </a:r>
            <a:r>
              <a:rPr lang="zh-CN" altLang="en-US" sz="3200"/>
              <a:t>团队</a:t>
            </a:r>
            <a:endParaRPr lang="zh-CN" altLang="en-US" sz="3200"/>
          </a:p>
        </p:txBody>
      </p:sp>
      <p:pic>
        <p:nvPicPr>
          <p:cNvPr id="2" name="图片 1" descr="407251c2339de4e7b5a3f0ece3598f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615" y="-315595"/>
            <a:ext cx="2743200" cy="6591300"/>
          </a:xfrm>
          <a:prstGeom prst="rect">
            <a:avLst/>
          </a:prstGeom>
        </p:spPr>
      </p:pic>
      <p:pic>
        <p:nvPicPr>
          <p:cNvPr id="3" name="图片 2" descr="d87c31f5a705f4e2874ec00a14c027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270" y="6111875"/>
            <a:ext cx="1968500" cy="533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71030" y="292735"/>
            <a:ext cx="960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林</a:t>
            </a:r>
            <a:r>
              <a:rPr lang="zh-CN" altLang="en-US"/>
              <a:t>海华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64045" y="960755"/>
            <a:ext cx="107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周泽</a:t>
            </a:r>
            <a:r>
              <a:rPr lang="zh-CN" altLang="en-US"/>
              <a:t>臣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64045" y="162877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傅嘉</a:t>
            </a:r>
            <a:r>
              <a:rPr lang="zh-CN" altLang="en-US"/>
              <a:t>浠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64045" y="2924810"/>
            <a:ext cx="1149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仇誉</a:t>
            </a:r>
            <a:r>
              <a:rPr lang="zh-CN" altLang="en-US"/>
              <a:t>翔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49770" y="361632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冷远</a:t>
            </a:r>
            <a:r>
              <a:rPr lang="zh-CN" altLang="en-US"/>
              <a:t>兴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35800" y="4289425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廉</a:t>
            </a:r>
            <a:r>
              <a:rPr lang="zh-CN" altLang="en-US"/>
              <a:t>琦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30390" y="5654040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陈彬</a:t>
            </a:r>
            <a:r>
              <a:rPr lang="zh-CN" altLang="en-US"/>
              <a:t>镔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71030" y="6237605"/>
            <a:ext cx="120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魏</a:t>
            </a:r>
            <a:r>
              <a:rPr lang="zh-CN" altLang="en-US"/>
              <a:t>唯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71030" y="2258695"/>
            <a:ext cx="104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刘传</a:t>
            </a:r>
            <a:r>
              <a:rPr lang="zh-CN" altLang="en-US"/>
              <a:t>哲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018020" y="4973320"/>
            <a:ext cx="859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尹</a:t>
            </a:r>
            <a:r>
              <a:rPr lang="zh-CN" altLang="en-US"/>
              <a:t>杰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55015" y="5517515"/>
            <a:ext cx="488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https://github.com/WIVI-3/-team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460" y="5229225"/>
            <a:ext cx="264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项目文档与源代码</a:t>
            </a:r>
            <a:r>
              <a:rPr lang="zh-CN" altLang="en-US"/>
              <a:t>地址：</a:t>
            </a:r>
            <a:endParaRPr lang="zh-CN" altLang="en-US"/>
          </a:p>
        </p:txBody>
      </p:sp>
      <p:pic>
        <p:nvPicPr>
          <p:cNvPr id="22" name="图片 21" descr="cfa16accc0cb88189c170f3870780a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3960"/>
            <a:ext cx="5416550" cy="35807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1577" y="2852923"/>
            <a:ext cx="6560820" cy="1014730"/>
          </a:xfrm>
        </p:spPr>
        <p:txBody>
          <a:bodyPr>
            <a:normAutofit fontScale="90000"/>
          </a:bodyPr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感谢倾听</a:t>
            </a:r>
            <a:b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</a:b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Thank you for your sleeping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771775" y="4004945"/>
            <a:ext cx="3787140" cy="1937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72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sz="4500">
                <a:solidFill>
                  <a:schemeClr val="accent1">
                    <a:lumMod val="50000"/>
                  </a:schemeClr>
                </a:solidFill>
              </a:rPr>
              <a:t>祝老师同学们</a:t>
            </a:r>
            <a:r>
              <a:rPr lang="zh-CN" altLang="en-US" sz="4500">
                <a:solidFill>
                  <a:schemeClr val="accent1">
                    <a:lumMod val="50000"/>
                  </a:schemeClr>
                </a:solidFill>
              </a:rPr>
              <a:t>新年快乐！</a:t>
            </a:r>
            <a:endParaRPr lang="zh-CN" altLang="en-US" sz="45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96772" y="978694"/>
            <a:ext cx="2017619" cy="576263"/>
          </a:xfrm>
          <a:prstGeom prst="rect">
            <a:avLst/>
          </a:prstGeom>
          <a:noFill/>
        </p:spPr>
        <p:txBody>
          <a:bodyPr wrap="square" rtlCol="0" anchor="ctr" anchorCtr="0">
            <a:normAutofit fontScale="80000" lnSpcReduction="10000"/>
          </a:bodyPr>
          <a:lstStyle/>
          <a:p>
            <a:pPr algn="r"/>
            <a:r>
              <a:rPr lang="en-US" altLang="zh-CN" sz="33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CONTENTS</a:t>
            </a:r>
            <a:endParaRPr lang="en-US" altLang="zh-CN" sz="330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475740" y="3284855"/>
            <a:ext cx="1732915" cy="4806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项目简介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淘宝店chenying0907 18"/>
          <p:cNvSpPr txBox="1"/>
          <p:nvPr>
            <p:custDataLst>
              <p:tags r:id="rId3"/>
            </p:custDataLst>
          </p:nvPr>
        </p:nvSpPr>
        <p:spPr>
          <a:xfrm>
            <a:off x="2152003" y="2349031"/>
            <a:ext cx="692465" cy="2071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3300" b="1" kern="1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en-US" altLang="zh-CN" sz="3300" b="1" kern="1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4427855" y="3357245"/>
            <a:ext cx="1297305" cy="607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软件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质量测试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展示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淘宝店chenying0907 18"/>
          <p:cNvSpPr txBox="1"/>
          <p:nvPr>
            <p:custDataLst>
              <p:tags r:id="rId5"/>
            </p:custDataLst>
          </p:nvPr>
        </p:nvSpPr>
        <p:spPr>
          <a:xfrm>
            <a:off x="3375624" y="2348853"/>
            <a:ext cx="692465" cy="2071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3300" b="1" kern="1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en-US" altLang="zh-CN" sz="3300" b="1" kern="1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淘宝店chenying0907 18"/>
          <p:cNvSpPr txBox="1"/>
          <p:nvPr>
            <p:custDataLst>
              <p:tags r:id="rId6"/>
            </p:custDataLst>
          </p:nvPr>
        </p:nvSpPr>
        <p:spPr>
          <a:xfrm>
            <a:off x="4427696" y="2277269"/>
            <a:ext cx="1153954" cy="3452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3300" b="1" kern="1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en-US" altLang="zh-CN" sz="3300" b="1" kern="1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7675" y="3284855"/>
            <a:ext cx="1390650" cy="960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程序现场演示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5725160" y="3221355"/>
            <a:ext cx="2102485" cy="8794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小组相关讨论与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GitHub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团队界面展示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淘宝店chenying0907 18"/>
          <p:cNvSpPr txBox="1"/>
          <p:nvPr>
            <p:custDataLst>
              <p:tags r:id="rId8"/>
            </p:custDataLst>
          </p:nvPr>
        </p:nvSpPr>
        <p:spPr>
          <a:xfrm>
            <a:off x="6156166" y="2277269"/>
            <a:ext cx="1153954" cy="3452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3300" b="1" kern="1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04</a:t>
            </a:r>
            <a:endParaRPr lang="en-US" altLang="zh-CN" sz="3300" b="1" kern="1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1420" y="1131570"/>
            <a:ext cx="6489700" cy="857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、为什么选择这个</a:t>
            </a:r>
            <a:r>
              <a:rPr lang="zh-CN" altLang="en-US"/>
              <a:t>项目？</a:t>
            </a:r>
            <a:endParaRPr lang="zh-CN" altLang="en-US"/>
          </a:p>
          <a:p>
            <a:pPr indent="457200"/>
            <a:r>
              <a:rPr lang="zh-CN" altLang="en-US"/>
              <a:t>校内缺少能够进行二手交易的平</a:t>
            </a:r>
            <a:r>
              <a:rPr lang="zh-CN" altLang="en-US"/>
              <a:t>台。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01420" y="1988820"/>
            <a:ext cx="6592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、我们的创新点在</a:t>
            </a:r>
            <a:r>
              <a:rPr lang="zh-CN" altLang="en-US"/>
              <a:t>哪？</a:t>
            </a:r>
            <a:endParaRPr lang="zh-CN" altLang="en-US"/>
          </a:p>
          <a:p>
            <a:pPr indent="457200"/>
            <a:r>
              <a:rPr lang="zh-CN" altLang="en-US"/>
              <a:t>除了普通的二手交易功能，我们还加入了拍卖与租赁</a:t>
            </a:r>
            <a:r>
              <a:rPr lang="zh-CN" altLang="en-US"/>
              <a:t>功能。</a:t>
            </a:r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201420" y="2807335"/>
            <a:ext cx="6669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、项目涉及的</a:t>
            </a:r>
            <a:r>
              <a:rPr lang="zh-CN" altLang="en-US"/>
              <a:t>技术？</a:t>
            </a:r>
            <a:endParaRPr lang="zh-CN" altLang="en-US"/>
          </a:p>
          <a:p>
            <a:pPr indent="457200"/>
            <a:r>
              <a:rPr lang="zh-CN" altLang="en-US"/>
              <a:t>内网穿透</a:t>
            </a:r>
            <a:endParaRPr lang="zh-CN" altLang="en-US"/>
          </a:p>
          <a:p>
            <a:pPr indent="457200"/>
            <a:r>
              <a:rPr lang="zh-CN" altLang="en-US"/>
              <a:t>微信小程序开发</a:t>
            </a:r>
            <a:r>
              <a:rPr lang="zh-CN" altLang="en-US"/>
              <a:t>工具——</a:t>
            </a:r>
            <a:r>
              <a:rPr lang="zh-CN" altLang="en-US"/>
              <a:t>前端</a:t>
            </a:r>
            <a:endParaRPr lang="zh-CN" altLang="en-US"/>
          </a:p>
          <a:p>
            <a:pPr indent="457200"/>
            <a:r>
              <a:rPr lang="en-US" altLang="zh-CN"/>
              <a:t>Django</a:t>
            </a:r>
            <a:r>
              <a:rPr lang="zh-CN" altLang="en-US"/>
              <a:t>结构——</a:t>
            </a:r>
            <a:r>
              <a:rPr lang="zh-CN" altLang="en-US"/>
              <a:t>后端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1201420" y="4076700"/>
            <a:ext cx="6985000" cy="2006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4</a:t>
            </a:r>
            <a:r>
              <a:rPr lang="zh-CN" altLang="en-US"/>
              <a:t>、我们怎么分的</a:t>
            </a:r>
            <a:r>
              <a:rPr lang="zh-CN" altLang="en-US"/>
              <a:t>工？</a:t>
            </a:r>
            <a:endParaRPr lang="zh-CN" altLang="en-US"/>
          </a:p>
          <a:p>
            <a:pPr indent="457200"/>
            <a:r>
              <a:rPr lang="zh-CN" altLang="en-US"/>
              <a:t>我们小组一共十人。</a:t>
            </a:r>
            <a:endParaRPr lang="zh-CN" altLang="en-US"/>
          </a:p>
          <a:p>
            <a:pPr indent="457200"/>
            <a:r>
              <a:rPr lang="zh-CN" altLang="en-US"/>
              <a:t>前期：前端五人</a:t>
            </a:r>
            <a:r>
              <a:rPr lang="en-US" altLang="zh-CN"/>
              <a:t>(html)</a:t>
            </a:r>
            <a:r>
              <a:rPr lang="zh-CN" altLang="en-US"/>
              <a:t>，后端五人</a:t>
            </a:r>
            <a:r>
              <a:rPr lang="en-US" altLang="zh-CN"/>
              <a:t>(java——Spring B</a:t>
            </a:r>
            <a:r>
              <a:rPr lang="en-US" altLang="zh-CN"/>
              <a:t>oot)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后期：前端四人，后端四人</a:t>
            </a:r>
            <a:r>
              <a:rPr lang="en-US" altLang="zh-CN"/>
              <a:t>(python——Django)</a:t>
            </a:r>
            <a:r>
              <a:rPr lang="zh-CN" altLang="en-US"/>
              <a:t>，前后端综合一人，测试与优化</a:t>
            </a:r>
            <a:r>
              <a:rPr lang="zh-CN" altLang="en-US"/>
              <a:t>一人。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2445" y="161925"/>
            <a:ext cx="5598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具体分工展示</a:t>
            </a:r>
            <a:endParaRPr lang="zh-CN" altLang="en-US" sz="2800"/>
          </a:p>
        </p:txBody>
      </p:sp>
      <p:pic>
        <p:nvPicPr>
          <p:cNvPr id="4" name="图片 3" descr="6c0f8b2a6aa2516c658c563f866fb7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621030"/>
            <a:ext cx="3797300" cy="6083300"/>
          </a:xfrm>
          <a:prstGeom prst="rect">
            <a:avLst/>
          </a:prstGeom>
        </p:spPr>
      </p:pic>
      <p:pic>
        <p:nvPicPr>
          <p:cNvPr id="5" name="图片 4" descr="907f89f0c61475da8b7a89b575a52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755" y="692785"/>
            <a:ext cx="3835400" cy="4368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450" y="3352165"/>
            <a:ext cx="6736080" cy="118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6</a:t>
            </a:r>
            <a:r>
              <a:rPr lang="zh-CN" altLang="en-US"/>
              <a:t>、为什么用内网穿透</a:t>
            </a:r>
            <a:r>
              <a:rPr lang="zh-CN" altLang="en-US"/>
              <a:t>？</a:t>
            </a:r>
            <a:endParaRPr lang="zh-CN" altLang="en-US"/>
          </a:p>
          <a:p>
            <a:pPr indent="457200"/>
            <a:r>
              <a:rPr lang="zh-CN" altLang="en-US"/>
              <a:t>使得连接校园网（内网）的设备（</a:t>
            </a:r>
            <a:r>
              <a:rPr lang="zh-CN" altLang="en-US"/>
              <a:t>我们的服务器）能被暴露到公网，方便外部用户访问——使用流量（公网）的手机用户也能访问我们的</a:t>
            </a:r>
            <a:r>
              <a:rPr lang="zh-CN" altLang="en-US"/>
              <a:t>小程序。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88085" y="1412875"/>
            <a:ext cx="6735445" cy="1276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、为什么我们要使用</a:t>
            </a:r>
            <a:r>
              <a:rPr lang="en-US" altLang="zh-CN">
                <a:sym typeface="+mn-ea"/>
              </a:rPr>
              <a:t>Django</a:t>
            </a:r>
            <a:r>
              <a:rPr lang="zh-CN" altLang="en-US">
                <a:sym typeface="+mn-ea"/>
              </a:rPr>
              <a:t>作为后端语言？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前期我们原本打算是用</a:t>
            </a:r>
            <a:r>
              <a:rPr lang="en-US" altLang="zh-CN">
                <a:sym typeface="+mn-ea"/>
              </a:rPr>
              <a:t>Spring Boot</a:t>
            </a:r>
            <a:r>
              <a:rPr lang="zh-CN" altLang="en-US">
                <a:sym typeface="+mn-ea"/>
              </a:rPr>
              <a:t>架构的，但学习过程中遇到了很多困难，加上考虑到我们做的并不是一个很复杂的项目，就转战相对容易上手的</a:t>
            </a:r>
            <a:r>
              <a:rPr lang="en-US" altLang="zh-CN">
                <a:sym typeface="+mn-ea"/>
              </a:rPr>
              <a:t>Django</a:t>
            </a:r>
            <a:r>
              <a:rPr lang="zh-CN" altLang="en-US">
                <a:sym typeface="+mn-ea"/>
              </a:rPr>
              <a:t>架构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5830" y="404495"/>
            <a:ext cx="469963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5400"/>
              <a:t>演示</a:t>
            </a:r>
            <a:r>
              <a:rPr lang="zh-CN" altLang="en-US" sz="5400"/>
              <a:t>环节</a:t>
            </a:r>
            <a:endParaRPr lang="zh-CN" altLang="en-US" sz="5400"/>
          </a:p>
        </p:txBody>
      </p:sp>
      <p:sp>
        <p:nvSpPr>
          <p:cNvPr id="3" name="文本框 2"/>
          <p:cNvSpPr txBox="1"/>
          <p:nvPr/>
        </p:nvSpPr>
        <p:spPr>
          <a:xfrm>
            <a:off x="692150" y="1268730"/>
            <a:ext cx="7419340" cy="5219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/>
              <a:t>将两部手机分别作为买家与卖家，并完成</a:t>
            </a:r>
            <a:r>
              <a:rPr lang="zh-CN" altLang="en-US"/>
              <a:t>以下</a:t>
            </a:r>
            <a:r>
              <a:rPr lang="zh-CN" altLang="en-US"/>
              <a:t>操作：</a:t>
            </a:r>
            <a:endParaRPr lang="zh-CN" altLang="en-US"/>
          </a:p>
          <a:p>
            <a:pPr indent="457200" algn="l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登陆：</a:t>
            </a:r>
            <a:r>
              <a:rPr lang="zh-CN" altLang="en-US"/>
              <a:t>进入主页面后，买家和卖家都</a:t>
            </a:r>
            <a:r>
              <a:rPr lang="zh-CN" altLang="en-US">
                <a:sym typeface="+mn-ea"/>
              </a:rPr>
              <a:t>微信</a:t>
            </a:r>
            <a:r>
              <a:rPr lang="zh-CN" altLang="en-US"/>
              <a:t>登陆小程序并设置个人</a:t>
            </a:r>
            <a:r>
              <a:rPr lang="zh-CN" altLang="en-US"/>
              <a:t>信息。</a:t>
            </a:r>
            <a:endParaRPr lang="zh-CN" altLang="en-US"/>
          </a:p>
          <a:p>
            <a:pPr indent="457200"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搜索栏功能与完整的购买流程：</a:t>
            </a:r>
            <a:r>
              <a:rPr lang="zh-CN" altLang="en-US"/>
              <a:t>卖家点击发布，选择二手交易出售形式与电子产品类别，补充相关信息后发布</a:t>
            </a:r>
            <a:r>
              <a:rPr lang="zh-CN" altLang="en-US"/>
              <a:t>商品。（名称“笔记本电脑”）。买家在二手交易界面点击搜索栏并输入关键词“电脑”，购买“笔记本电脑”，在个人中心的查看订单中点击确认收货，可以看到订单</a:t>
            </a:r>
            <a:r>
              <a:rPr lang="zh-CN" altLang="en-US"/>
              <a:t>完成。</a:t>
            </a:r>
            <a:endParaRPr lang="zh-CN" altLang="en-US"/>
          </a:p>
          <a:p>
            <a:pPr indent="457200" algn="l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收藏与拍卖：</a:t>
            </a:r>
            <a:r>
              <a:rPr lang="zh-CN" altLang="en-US">
                <a:sym typeface="+mn-ea"/>
              </a:rPr>
              <a:t>卖家点击发布，选择拍卖形式与书籍产品类别，补充相关信息后发布商品。（名称“书”，设定拍卖结束时间为最低限度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小时）。买家点进卖家刚发布的拍卖品并点击收藏，在个人中心的收藏夹里点击收藏的拍品，并</a:t>
            </a:r>
            <a:r>
              <a:rPr lang="zh-CN" altLang="en-US">
                <a:sym typeface="+mn-ea"/>
              </a:rPr>
              <a:t>出价。</a:t>
            </a:r>
            <a:endParaRPr lang="zh-CN" altLang="en-US">
              <a:sym typeface="+mn-ea"/>
            </a:endParaRPr>
          </a:p>
          <a:p>
            <a:pPr indent="457200" algn="l"/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浏览记录、产品分类与租赁：</a:t>
            </a:r>
            <a:r>
              <a:rPr lang="zh-CN" altLang="en-US">
                <a:sym typeface="+mn-ea"/>
              </a:rPr>
              <a:t>卖家点击发布，选择租赁形式与运动类别，补充相关信息后发布商品。（名称“棒球棍”）。买家在租赁界面点击运动分类，购买“棒球棍”，在个人中心的查看订单中点击取消订单，可以看到商品再次</a:t>
            </a:r>
            <a:r>
              <a:rPr lang="zh-CN" altLang="en-US">
                <a:sym typeface="+mn-ea"/>
              </a:rPr>
              <a:t>上架。</a:t>
            </a:r>
            <a:endParaRPr lang="zh-CN" altLang="en-US"/>
          </a:p>
          <a:p>
            <a:pPr indent="457200" algn="l"/>
            <a:endParaRPr lang="zh-CN" altLang="en-US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0" y="496570"/>
            <a:ext cx="7079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软件质量</a:t>
            </a:r>
            <a:r>
              <a:rPr lang="zh-CN" altLang="en-US" sz="5400"/>
              <a:t>简单测试</a:t>
            </a:r>
            <a:endParaRPr lang="zh-CN" altLang="en-US" sz="5400"/>
          </a:p>
        </p:txBody>
      </p:sp>
      <p:sp>
        <p:nvSpPr>
          <p:cNvPr id="3" name="文本框 2"/>
          <p:cNvSpPr txBox="1"/>
          <p:nvPr/>
        </p:nvSpPr>
        <p:spPr>
          <a:xfrm>
            <a:off x="1187450" y="1772920"/>
            <a:ext cx="7564755" cy="466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br>
              <a:rPr lang="zh-CN" altLang="en-US" sz="2400"/>
            </a:br>
            <a:r>
              <a:rPr lang="en-US" altLang="zh-CN" sz="2400"/>
              <a:t>1</a:t>
            </a:r>
            <a:r>
              <a:rPr lang="zh-CN" altLang="en-US" sz="2400"/>
              <a:t>、在发布商品时，在商品信息不全的情况下发布。</a:t>
            </a:r>
            <a:br>
              <a:rPr lang="zh-CN" altLang="en-US" sz="2400"/>
            </a:br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在发布拍卖商品时，拍卖开始至结束时间少于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小时。</a:t>
            </a:r>
            <a:br>
              <a:rPr lang="zh-CN" altLang="en-US" sz="2400"/>
            </a:br>
            <a:r>
              <a:rPr lang="en-US" altLang="zh-CN" sz="2400"/>
              <a:t>3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卖家消费自己的商品。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、</a:t>
            </a:r>
            <a:r>
              <a:rPr lang="zh-CN" altLang="en-US" sz="2400">
                <a:sym typeface="+mn-ea"/>
              </a:rPr>
              <a:t>拍卖出价低于目前最高价。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5</a:t>
            </a:r>
            <a:r>
              <a:rPr lang="zh-CN" altLang="en-US" sz="2400">
                <a:sym typeface="+mn-ea"/>
              </a:rPr>
              <a:t>、</a:t>
            </a:r>
            <a:r>
              <a:rPr lang="zh-CN" altLang="en-US" sz="2400">
                <a:sym typeface="+mn-ea"/>
              </a:rPr>
              <a:t>拍卖出价后，相同的拍</a:t>
            </a:r>
            <a:r>
              <a:rPr lang="zh-CN" altLang="en-US" sz="2400">
                <a:sym typeface="+mn-ea"/>
              </a:rPr>
              <a:t>者再次出价。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、</a:t>
            </a:r>
            <a:r>
              <a:rPr lang="zh-CN" altLang="en-US" sz="2400">
                <a:sym typeface="+mn-ea"/>
              </a:rPr>
              <a:t>在未登录时就进行相关操作。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7</a:t>
            </a:r>
            <a:r>
              <a:rPr lang="zh-CN" altLang="en-US" sz="2400">
                <a:sym typeface="+mn-ea"/>
              </a:rPr>
              <a:t>、。。。</a:t>
            </a:r>
            <a:endParaRPr lang="zh-CN" altLang="en-US" sz="2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83005" y="476250"/>
            <a:ext cx="3598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在项目实现过程中测试</a:t>
            </a:r>
            <a:r>
              <a:rPr lang="zh-CN" altLang="en-US" sz="2000"/>
              <a:t>时遇到的问题</a:t>
            </a:r>
            <a:endParaRPr lang="zh-CN" altLang="en-US" sz="2000"/>
          </a:p>
        </p:txBody>
      </p:sp>
      <p:pic>
        <p:nvPicPr>
          <p:cNvPr id="5" name="图片 4" descr="1751735638317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05" y="1124585"/>
            <a:ext cx="4309745" cy="4441190"/>
          </a:xfrm>
          <a:prstGeom prst="rect">
            <a:avLst/>
          </a:prstGeom>
        </p:spPr>
      </p:pic>
      <p:pic>
        <p:nvPicPr>
          <p:cNvPr id="7" name="图片 6" descr="1761735638333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845" y="188595"/>
            <a:ext cx="2882265" cy="3510280"/>
          </a:xfrm>
          <a:prstGeom prst="rect">
            <a:avLst/>
          </a:prstGeom>
        </p:spPr>
      </p:pic>
      <p:pic>
        <p:nvPicPr>
          <p:cNvPr id="8" name="图片 7" descr="1771735638349_.pi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090" y="3429000"/>
            <a:ext cx="3261360" cy="33058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rot="0">
            <a:off x="8482965" y="496808"/>
            <a:ext cx="391001" cy="321469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rgbClr val="F3DFD0">
                      <a:lumMod val="40000"/>
                      <a:lumOff val="60000"/>
                    </a:srgbClr>
                  </a:gs>
                  <a:gs pos="57000">
                    <a:srgbClr val="E2B08A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 userDrawn="1">
            <p:custDataLst>
              <p:tags r:id="rId5"/>
            </p:custDataLst>
          </p:nvPr>
        </p:nvSpPr>
        <p:spPr>
          <a:xfrm rot="10800000">
            <a:off x="118110" y="6153785"/>
            <a:ext cx="1082993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1875" y="2708910"/>
            <a:ext cx="7079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/>
              <a:t>小组讨论记录</a:t>
            </a:r>
            <a:r>
              <a:rPr lang="zh-CN" altLang="en-US" sz="5400"/>
              <a:t>展示</a:t>
            </a:r>
            <a:endParaRPr lang="zh-CN" altLang="en-US" sz="540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1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简约工作汇报"/>
  <p:tag name="KSO_WM_UNIT_TEXT_FILL_FORE_SCHEMECOLOR_INDEX_BRIGHTNESS" val="0.15"/>
  <p:tag name="KSO_WM_UNIT_TEXT_FILL_FORE_SCHEMECOLOR_INDEX" val="13"/>
  <p:tag name="KSO_WM_UNIT_TEXT_FILL_TYPE" val="1"/>
</p:tagLst>
</file>

<file path=ppt/tags/tag5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20_1*b*2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15"/>
  <p:tag name="KSO_WM_UNIT_TEXT_FILL_FORE_SCHEMECOLOR_INDEX" val="13"/>
  <p:tag name="KSO_WM_UNIT_TEXT_FILL_TYPE" val="1"/>
</p:tagLst>
</file>

<file path=ppt/tags/tag5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20_1*b*3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202X/01/01"/>
  <p:tag name="KSO_WM_UNIT_TEXT_FILL_FORE_SCHEMECOLOR_INDEX_BRIGHTNESS" val="0.15"/>
  <p:tag name="KSO_WM_UNIT_TEXT_FILL_FORE_SCHEMECOLOR_INDEX" val="13"/>
  <p:tag name="KSO_WM_UNIT_TEXT_FILL_TYPE" val="1"/>
</p:tagLst>
</file>

<file path=ppt/tags/tag51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620_1*i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519.xml><?xml version="1.0" encoding="utf-8"?>
<p:tagLst xmlns:p="http://schemas.openxmlformats.org/presentationml/2006/main">
  <p:tag name="KSO_WM_TEMPLATE_THUMBS_INDEX" val="1、4、7、8、9、10、11、12、13、14、15"/>
  <p:tag name="KSO_WM_SLIDE_ID" val="custom2020262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  <p:tag name="KSO_WM_SLIDE_LAYOUT" val="a_b"/>
  <p:tag name="KSO_WM_SLIDE_LAYOUT_CNT" val="1_3"/>
  <p:tag name="KSO_WM_SPECIAL_SOURCE" val="bdnul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20_2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CONTENTS"/>
  <p:tag name="KSO_WM_UNIT_TEXT_FILL_FORE_SCHEMECOLOR_INDEX" val="14"/>
  <p:tag name="KSO_WM_UNIT_TEXT_FILL_TYPE" val="1"/>
  <p:tag name="KSO_WM_UNIT_USESOURCEFORMAT_APPLY" val="1"/>
</p:tagLst>
</file>

<file path=ppt/tags/tag5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20_2*l_h_a*1_1_1"/>
  <p:tag name="KSO_WM_TEMPLATE_CATEGORY" val="custom"/>
  <p:tag name="KSO_WM_TEMPLATE_INDEX" val="2020262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20_2*l_h_i*1_1_1"/>
  <p:tag name="KSO_WM_TEMPLATE_CATEGORY" val="custom"/>
  <p:tag name="KSO_WM_TEMPLATE_INDEX" val="20202620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5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20_2*l_h_a*1_2_1"/>
  <p:tag name="KSO_WM_TEMPLATE_CATEGORY" val="custom"/>
  <p:tag name="KSO_WM_TEMPLATE_INDEX" val="20202620"/>
  <p:tag name="KSO_WM_UNIT_LAYERLEVEL" val="1_1_1"/>
  <p:tag name="KSO_WM_TAG_VERSION" val="1.0"/>
  <p:tag name="KSO_WM_BEAUTIFY_FLAG" val="#wm#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20_2*l_h_i*1_2_1"/>
  <p:tag name="KSO_WM_TEMPLATE_CATEGORY" val="custom"/>
  <p:tag name="KSO_WM_TEMPLATE_INDEX" val="20202620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20_2*l_h_i*1_2_1"/>
  <p:tag name="KSO_WM_TEMPLATE_CATEGORY" val="custom"/>
  <p:tag name="KSO_WM_TEMPLATE_INDEX" val="20202620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20_2*l_h_a*1_2_1"/>
  <p:tag name="KSO_WM_TEMPLATE_CATEGORY" val="custom"/>
  <p:tag name="KSO_WM_TEMPLATE_INDEX" val="20202620"/>
  <p:tag name="KSO_WM_UNIT_LAYERLEVEL" val="1_1_1"/>
  <p:tag name="KSO_WM_TAG_VERSION" val="1.0"/>
  <p:tag name="KSO_WM_BEAUTIFY_FLAG" val=""/>
  <p:tag name="KSO_WM_UNIT_PRESET_TEXT" val="单击此处添加文本"/>
  <p:tag name="KSO_WM_UNIT_TEXT_FILL_FORE_SCHEMECOLOR_INDEX" val="13"/>
  <p:tag name="KSO_WM_UNIT_TEXT_FILL_TYPE" val="1"/>
  <p:tag name="KSO_WM_UNIT_USESOURCEFORMAT_APPLY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20_2*l_h_i*1_2_1"/>
  <p:tag name="KSO_WM_TEMPLATE_CATEGORY" val="custom"/>
  <p:tag name="KSO_WM_TEMPLATE_INDEX" val="20202620"/>
  <p:tag name="KSO_WM_UNIT_LAYERLEVEL" val="1_1_1"/>
  <p:tag name="KSO_WM_TAG_VERSION" val="1.0"/>
  <p:tag name="KSO_WM_BEAUTIFY_FLAG" val=""/>
  <p:tag name="KSO_WM_UNIT_TEXT_FILL_FORE_SCHEMECOLOR_INDEX" val="5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SLIDE_ID" val="custom2020262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20"/>
  <p:tag name="KSO_WM_SLIDE_LAYOUT" val="a_l"/>
  <p:tag name="KSO_WM_SLIDE_LAYOUT_CNT" val="1_1"/>
  <p:tag name="KSO_WM_SPECIAL_SOURCE" val="bdnull"/>
</p:tagLst>
</file>

<file path=ppt/tags/tag5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3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3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3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4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4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5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8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9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5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9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5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57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6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  <p:tag name="KSO_WM_SLIDE_BACKGROUND_TYPE" val="general"/>
  <p:tag name="KSO_WM_SPECIAL_SOURCE" val="bdnull"/>
</p:tagLst>
</file>

<file path=ppt/tags/tag60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20_15*a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谢谢观看"/>
  <p:tag name="KSO_WM_UNIT_TEXT_FILL_FORE_SCHEMECOLOR_INDEX_BRIGHTNESS" val="0.15"/>
  <p:tag name="KSO_WM_UNIT_TEXT_FILL_FORE_SCHEMECOLOR_INDEX" val="13"/>
  <p:tag name="KSO_WM_UNIT_TEXT_FILL_TYPE" val="1"/>
</p:tagLst>
</file>

<file path=ppt/tags/tag60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620_15*i*1"/>
  <p:tag name="KSO_WM_TEMPLATE_CATEGORY" val="custom"/>
  <p:tag name="KSO_WM_TEMPLATE_INDEX" val="20202620"/>
  <p:tag name="KSO_WM_UNIT_LAYERLEVEL" val="1"/>
  <p:tag name="KSO_WM_TAG_VERSION" val="1.0"/>
  <p:tag name="KSO_WM_BEAUTIFY_FLAG" val="#wm#"/>
  <p:tag name="KSO_WM_UNIT_PRESET_TEXT" val="202X"/>
  <p:tag name="KSO_WM_UNIT_TEXT_FILL_FORE_SCHEMECOLOR_INDEX_BRIGHTNESS" val="0"/>
  <p:tag name="KSO_WM_UNIT_TEXT_FILL_FORE_SCHEMECOLOR_INDEX" val="5"/>
  <p:tag name="KSO_WM_UNIT_TEXT_FILL_TYPE" val="1"/>
</p:tagLst>
</file>

<file path=ppt/tags/tag605.xml><?xml version="1.0" encoding="utf-8"?>
<p:tagLst xmlns:p="http://schemas.openxmlformats.org/presentationml/2006/main">
  <p:tag name="KSO_WM_SLIDE_ID" val="custom20202620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20"/>
  <p:tag name="KSO_WM_SLIDE_LAYOUT" val="a_b"/>
  <p:tag name="KSO_WM_SLIDE_LAYOUT_CNT" val="1_1"/>
  <p:tag name="KSO_WM_SPECIAL_SOURCE" val="bdnull"/>
</p:tagLst>
</file>

<file path=ppt/tags/tag606.xml><?xml version="1.0" encoding="utf-8"?>
<p:tagLst xmlns:p="http://schemas.openxmlformats.org/presentationml/2006/main">
  <p:tag name="commondata" val="eyJoZGlkIjoiMjY0NTlmZjdlMDFkZTI0ZWVjYzg1ZjUyMGY2N2Y3Y2MifQ==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0F0EF"/>
      </a:dk2>
      <a:lt2>
        <a:srgbClr val="FFFFFF"/>
      </a:lt2>
      <a:accent1>
        <a:srgbClr val="E2B08A"/>
      </a:accent1>
      <a:accent2>
        <a:srgbClr val="EDA499"/>
      </a:accent2>
      <a:accent3>
        <a:srgbClr val="EB9EAF"/>
      </a:accent3>
      <a:accent4>
        <a:srgbClr val="DDA0C7"/>
      </a:accent4>
      <a:accent5>
        <a:srgbClr val="C1A6D9"/>
      </a:accent5>
      <a:accent6>
        <a:srgbClr val="9FAEE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rgbClr val="C4AC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23">
      <a:dk1>
        <a:srgbClr val="000000"/>
      </a:dk1>
      <a:lt1>
        <a:srgbClr val="FFFFFF"/>
      </a:lt1>
      <a:dk2>
        <a:srgbClr val="F0F0EF"/>
      </a:dk2>
      <a:lt2>
        <a:srgbClr val="FFFFFF"/>
      </a:lt2>
      <a:accent1>
        <a:srgbClr val="E2B08A"/>
      </a:accent1>
      <a:accent2>
        <a:srgbClr val="EDA499"/>
      </a:accent2>
      <a:accent3>
        <a:srgbClr val="EB9EAF"/>
      </a:accent3>
      <a:accent4>
        <a:srgbClr val="DDA0C7"/>
      </a:accent4>
      <a:accent5>
        <a:srgbClr val="C1A6D9"/>
      </a:accent5>
      <a:accent6>
        <a:srgbClr val="9FAEE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rgbClr val="C4AC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WPS 演示</Application>
  <PresentationFormat/>
  <Paragraphs>118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1_Office 主题​​</vt:lpstr>
      <vt:lpstr>2_Office 主题​​</vt:lpstr>
      <vt:lpstr>第九小组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 Thank you for your sleeping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第九小组</dc:title>
  <dc:creator>Dr.drwei</dc:creator>
  <cp:lastModifiedBy>WEIWEI</cp:lastModifiedBy>
  <cp:revision>41</cp:revision>
  <dcterms:created xsi:type="dcterms:W3CDTF">2024-12-31T09:57:00Z</dcterms:created>
  <dcterms:modified xsi:type="dcterms:W3CDTF">2025-01-02T15:24:00Z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40A7E4EC93D94AB5BEA6F0787E0D9896_12</vt:lpwstr>
  </property>
</Properties>
</file>